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99" r:id="rId6"/>
    <p:sldId id="298" r:id="rId7"/>
    <p:sldId id="286" r:id="rId8"/>
    <p:sldId id="293" r:id="rId9"/>
    <p:sldId id="294" r:id="rId10"/>
    <p:sldId id="296" r:id="rId11"/>
    <p:sldId id="301" r:id="rId12"/>
    <p:sldId id="303" r:id="rId13"/>
    <p:sldId id="302" r:id="rId14"/>
    <p:sldId id="304" r:id="rId15"/>
    <p:sldId id="295" r:id="rId16"/>
    <p:sldId id="290" r:id="rId17"/>
    <p:sldId id="291" r:id="rId18"/>
    <p:sldId id="289" r:id="rId19"/>
    <p:sldId id="292" r:id="rId2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Ozk5bVr6nj5p473d06pnQYBZu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0"/>
  </p:normalViewPr>
  <p:slideViewPr>
    <p:cSldViewPr snapToGrid="0">
      <p:cViewPr varScale="1">
        <p:scale>
          <a:sx n="105" d="100"/>
          <a:sy n="105" d="100"/>
        </p:scale>
        <p:origin x="18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97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6155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6163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2698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5648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5143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2408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7487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6371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656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3563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593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3287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3523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812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0"/>
          <p:cNvSpPr txBox="1">
            <a:spLocks noGrp="1"/>
          </p:cNvSpPr>
          <p:nvPr>
            <p:ph type="title"/>
          </p:nvPr>
        </p:nvSpPr>
        <p:spPr>
          <a:xfrm>
            <a:off x="1743074" y="136526"/>
            <a:ext cx="6943725" cy="59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body" idx="1"/>
          </p:nvPr>
        </p:nvSpPr>
        <p:spPr>
          <a:xfrm>
            <a:off x="457200" y="1100138"/>
            <a:ext cx="8229600" cy="502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1763926" y="135290"/>
            <a:ext cx="6922873" cy="59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457200" y="1146566"/>
            <a:ext cx="8229600" cy="4979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1097973" y="6400799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  <p:sp>
        <p:nvSpPr>
          <p:cNvPr id="11" name="Google Shape;11;p18"/>
          <p:cNvSpPr/>
          <p:nvPr/>
        </p:nvSpPr>
        <p:spPr>
          <a:xfrm>
            <a:off x="-41565" y="-27709"/>
            <a:ext cx="9240982" cy="859986"/>
          </a:xfrm>
          <a:prstGeom prst="rect">
            <a:avLst/>
          </a:prstGeom>
          <a:solidFill>
            <a:srgbClr val="4910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8"/>
          <p:cNvSpPr/>
          <p:nvPr/>
        </p:nvSpPr>
        <p:spPr>
          <a:xfrm>
            <a:off x="441375" y="-27709"/>
            <a:ext cx="1199172" cy="873847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8"/>
          <p:cNvSpPr/>
          <p:nvPr/>
        </p:nvSpPr>
        <p:spPr>
          <a:xfrm>
            <a:off x="-51801" y="-27709"/>
            <a:ext cx="1099107" cy="8599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8"/>
          <p:cNvSpPr/>
          <p:nvPr/>
        </p:nvSpPr>
        <p:spPr>
          <a:xfrm>
            <a:off x="2068" y="833388"/>
            <a:ext cx="9240982" cy="68714"/>
          </a:xfrm>
          <a:prstGeom prst="rect">
            <a:avLst/>
          </a:prstGeom>
          <a:solidFill>
            <a:srgbClr val="CC74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88901" y="47588"/>
            <a:ext cx="1058671" cy="7128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zmith22?utm_source=unsplash&amp;utm_medium=referral&amp;utm_content=creditCopyTex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hyperlink" Target="https://unsplash.com/s/photos/cairo?utm_source=unsplash&amp;utm_medium=referral&amp;utm_content=creditCopyTex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"/>
          <p:cNvSpPr txBox="1">
            <a:spLocks noGrp="1"/>
          </p:cNvSpPr>
          <p:nvPr>
            <p:ph type="title"/>
          </p:nvPr>
        </p:nvSpPr>
        <p:spPr>
          <a:xfrm>
            <a:off x="1743074" y="136526"/>
            <a:ext cx="6943725" cy="59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sz="3600" dirty="0"/>
              <a:t>Les visites culturelles 2022-2023</a:t>
            </a:r>
            <a:endParaRPr dirty="0"/>
          </a:p>
        </p:txBody>
      </p:sp>
      <p:sp>
        <p:nvSpPr>
          <p:cNvPr id="90" name="Google Shape;90;p3"/>
          <p:cNvSpPr txBox="1"/>
          <p:nvPr/>
        </p:nvSpPr>
        <p:spPr>
          <a:xfrm>
            <a:off x="5789952" y="6550225"/>
            <a:ext cx="2775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Photo by </a:t>
            </a:r>
            <a:r>
              <a:rPr lang="fr-FR" sz="1100" b="0" i="0" u="sng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Blake Dunn</a:t>
            </a:r>
            <a:r>
              <a:rPr lang="fr-FR"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 on </a:t>
            </a:r>
            <a:r>
              <a:rPr lang="fr-FR" sz="1100" b="0" i="0" u="sng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sz="11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"/>
          <p:cNvSpPr txBox="1">
            <a:spLocks noGrp="1"/>
          </p:cNvSpPr>
          <p:nvPr>
            <p:ph type="body" idx="1"/>
          </p:nvPr>
        </p:nvSpPr>
        <p:spPr>
          <a:xfrm>
            <a:off x="457200" y="1155898"/>
            <a:ext cx="8229600" cy="497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FR" dirty="0">
                <a:solidFill>
                  <a:schemeClr val="tx1"/>
                </a:solidFill>
              </a:rPr>
              <a:t>Bienvenue en Egypte ! </a:t>
            </a:r>
            <a:r>
              <a:rPr lang="fr-FR" dirty="0" err="1">
                <a:solidFill>
                  <a:schemeClr val="lt1"/>
                </a:solidFill>
              </a:rPr>
              <a:t>envenue</a:t>
            </a:r>
            <a:r>
              <a:rPr lang="fr-FR" dirty="0">
                <a:solidFill>
                  <a:schemeClr val="lt1"/>
                </a:solidFill>
              </a:rPr>
              <a:t> au Caire !</a:t>
            </a:r>
            <a:endParaRPr dirty="0"/>
          </a:p>
        </p:txBody>
      </p:sp>
      <p:sp>
        <p:nvSpPr>
          <p:cNvPr id="6" name="ZoneTexte 5"/>
          <p:cNvSpPr txBox="1"/>
          <p:nvPr/>
        </p:nvSpPr>
        <p:spPr>
          <a:xfrm>
            <a:off x="9583159" y="3521258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A5FA3B-27E3-DF45-8DB2-2B17D57A1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268224" y="963169"/>
            <a:ext cx="8656319" cy="57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800" dirty="0"/>
              <a:t>Janvier - La période Copte</a:t>
            </a:r>
          </a:p>
          <a:p>
            <a:endParaRPr lang="fr-FR" sz="1600" dirty="0"/>
          </a:p>
          <a:p>
            <a:r>
              <a:rPr lang="fr-FR" sz="1600" dirty="0" err="1"/>
              <a:t>Fustat</a:t>
            </a:r>
            <a:r>
              <a:rPr lang="fr-FR" sz="1600" dirty="0"/>
              <a:t> « quartier aux 3 religions » , le musée copte et les souks de </a:t>
            </a:r>
            <a:r>
              <a:rPr lang="fr-FR" sz="1600" dirty="0" err="1"/>
              <a:t>Fustat</a:t>
            </a: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r>
              <a:rPr lang="fr-F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MOKKATAM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2200"/>
            </a:pPr>
            <a:endParaRPr lang="fr-FR" sz="1600" dirty="0"/>
          </a:p>
          <a:p>
            <a:pPr lvl="0">
              <a:buSzPts val="2200"/>
            </a:pPr>
            <a:r>
              <a:rPr lang="fr-FR" sz="1600" dirty="0"/>
              <a:t>MOSQUEE IBN TOULOUN + Maison </a:t>
            </a:r>
            <a:r>
              <a:rPr lang="fr-FR" sz="1600" dirty="0" err="1"/>
              <a:t>Gayer</a:t>
            </a:r>
            <a:r>
              <a:rPr lang="fr-FR" sz="1600" dirty="0"/>
              <a:t> Anderson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067C2A-2475-6548-B574-8168228DB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217" y="1789714"/>
            <a:ext cx="3840879" cy="216049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A27A25-7117-E24E-9EEC-3F6551E15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752" y="3950208"/>
            <a:ext cx="3803904" cy="21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95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268224" y="963169"/>
            <a:ext cx="8656319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B2EFED-11C3-324A-B583-EF8845945BD3}"/>
              </a:ext>
            </a:extLst>
          </p:cNvPr>
          <p:cNvSpPr txBox="1"/>
          <p:nvPr/>
        </p:nvSpPr>
        <p:spPr>
          <a:xfrm>
            <a:off x="268224" y="1560577"/>
            <a:ext cx="442569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A partir de FEVRIER</a:t>
            </a:r>
            <a:r>
              <a:rPr lang="fr-FR" b="1" dirty="0"/>
              <a:t> </a:t>
            </a:r>
            <a:br>
              <a:rPr lang="fr-FR" dirty="0"/>
            </a:br>
            <a:r>
              <a:rPr lang="fr-FR" dirty="0"/>
              <a:t>	</a:t>
            </a:r>
            <a:r>
              <a:rPr lang="fr-FR" sz="1600" dirty="0"/>
              <a:t>L’Egypte ISLAMIQUE</a:t>
            </a:r>
          </a:p>
          <a:p>
            <a:br>
              <a:rPr lang="fr-FR" dirty="0"/>
            </a:br>
            <a:r>
              <a:rPr lang="fr-FR" dirty="0"/>
              <a:t>Caire Islamique - 	</a:t>
            </a:r>
          </a:p>
          <a:p>
            <a:r>
              <a:rPr lang="fr-FR" dirty="0"/>
              <a:t>première partie : Rue EL MOEZ, coté Nord vers </a:t>
            </a:r>
            <a:r>
              <a:rPr lang="fr-FR" dirty="0" err="1"/>
              <a:t>Bab</a:t>
            </a:r>
            <a:r>
              <a:rPr lang="fr-FR" dirty="0"/>
              <a:t> el </a:t>
            </a:r>
            <a:r>
              <a:rPr lang="fr-FR" dirty="0" err="1"/>
              <a:t>Fetouh</a:t>
            </a:r>
            <a:r>
              <a:rPr lang="fr-FR" dirty="0"/>
              <a:t>, porte des conquêtes. </a:t>
            </a:r>
          </a:p>
          <a:p>
            <a:r>
              <a:rPr lang="fr-FR" dirty="0"/>
              <a:t>	2ème partie : Rue EL MOEZ vers </a:t>
            </a:r>
            <a:r>
              <a:rPr lang="fr-FR" dirty="0" err="1"/>
              <a:t>Bab</a:t>
            </a:r>
            <a:r>
              <a:rPr lang="fr-FR" dirty="0"/>
              <a:t> </a:t>
            </a:r>
            <a:r>
              <a:rPr lang="fr-FR" dirty="0" err="1"/>
              <a:t>Zweila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br>
              <a:rPr lang="fr-FR" dirty="0"/>
            </a:br>
            <a:r>
              <a:rPr lang="fr-FR" dirty="0"/>
              <a:t>La Cité des Morts, </a:t>
            </a:r>
            <a:r>
              <a:rPr lang="fr-FR" dirty="0" err="1"/>
              <a:t>Mausolé</a:t>
            </a:r>
            <a:r>
              <a:rPr lang="fr-FR" dirty="0"/>
              <a:t> de </a:t>
            </a:r>
            <a:r>
              <a:rPr lang="fr-FR" dirty="0" err="1"/>
              <a:t>Barsbay</a:t>
            </a:r>
            <a:r>
              <a:rPr lang="fr-FR" dirty="0"/>
              <a:t> et découvertes de l’artisanat des souffleurs de verre</a:t>
            </a:r>
          </a:p>
          <a:p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4E32DE2-375E-A040-BEDF-FA9126165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376" y="3791957"/>
            <a:ext cx="4230624" cy="23797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1B39D03-F033-104E-BF5A-0A507E8B9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24" y="2957948"/>
            <a:ext cx="2535936" cy="14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98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268224" y="963169"/>
            <a:ext cx="8656319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B2EFED-11C3-324A-B583-EF8845945BD3}"/>
              </a:ext>
            </a:extLst>
          </p:cNvPr>
          <p:cNvSpPr txBox="1"/>
          <p:nvPr/>
        </p:nvSpPr>
        <p:spPr>
          <a:xfrm>
            <a:off x="268224" y="1560577"/>
            <a:ext cx="3741730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fr-FR" dirty="0"/>
            </a:br>
            <a:r>
              <a:rPr lang="fr-FR" sz="1600" dirty="0"/>
              <a:t>L’Egypte ISLAMIQUE</a:t>
            </a:r>
          </a:p>
          <a:p>
            <a:br>
              <a:rPr lang="fr-FR" dirty="0"/>
            </a:br>
            <a:r>
              <a:rPr lang="fr-FR" dirty="0"/>
              <a:t>MOSQUEE REFAI, Medersa Sultan Hassan.</a:t>
            </a:r>
          </a:p>
          <a:p>
            <a:r>
              <a:rPr lang="fr-FR" dirty="0"/>
              <a:t>Mosquée Al AZHAR + Maison HARAWI</a:t>
            </a:r>
          </a:p>
          <a:p>
            <a:r>
              <a:rPr lang="fr-FR" dirty="0"/>
              <a:t>MOSQUEE MUHAMMAD ALI et la Citadelle</a:t>
            </a:r>
          </a:p>
          <a:p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6D7C3D-78DA-064E-9DC1-5E9D74E4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" y="3068444"/>
            <a:ext cx="3438144" cy="19339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176032-A897-6945-AC01-B7218E298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592" y="1167240"/>
            <a:ext cx="4096512" cy="23042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412CC0-232B-DE40-873D-825412DDB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313" y="3636968"/>
            <a:ext cx="3145536" cy="17693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A73D48-F9F6-5748-82C1-600712979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169" y="4380148"/>
            <a:ext cx="3950208" cy="222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13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268224" y="963169"/>
            <a:ext cx="8656319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B2EFED-11C3-324A-B583-EF8845945BD3}"/>
              </a:ext>
            </a:extLst>
          </p:cNvPr>
          <p:cNvSpPr txBox="1"/>
          <p:nvPr/>
        </p:nvSpPr>
        <p:spPr>
          <a:xfrm>
            <a:off x="268224" y="1560577"/>
            <a:ext cx="4623382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Palais </a:t>
            </a:r>
            <a:r>
              <a:rPr lang="fr-FR" dirty="0" err="1"/>
              <a:t>Manial</a:t>
            </a:r>
            <a:r>
              <a:rPr lang="fr-FR" dirty="0"/>
              <a:t>, musée Oum </a:t>
            </a:r>
            <a:r>
              <a:rPr lang="fr-FR" dirty="0" err="1"/>
              <a:t>Kalthoum</a:t>
            </a:r>
            <a:r>
              <a:rPr lang="fr-FR" dirty="0"/>
              <a:t> et Le Nilomètre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Visites du centre-ville et de l’ Institut de Musique Arabe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 </a:t>
            </a:r>
          </a:p>
          <a:p>
            <a:r>
              <a:rPr lang="fr-FR" dirty="0"/>
              <a:t>Baron </a:t>
            </a:r>
            <a:r>
              <a:rPr lang="fr-FR" dirty="0" err="1"/>
              <a:t>Empain</a:t>
            </a:r>
            <a:r>
              <a:rPr lang="fr-FR" dirty="0"/>
              <a:t> et </a:t>
            </a:r>
            <a:r>
              <a:rPr lang="fr-FR" dirty="0" err="1"/>
              <a:t>Heliopolis</a:t>
            </a:r>
            <a:br>
              <a:rPr lang="fr-FR" dirty="0"/>
            </a:b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CE6F04-8AD7-B643-A7A7-8418A3F3C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122" y="1207008"/>
            <a:ext cx="3428661" cy="19286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F2D23-383A-C344-9F25-1756A7B6B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457" y="4008187"/>
            <a:ext cx="1995424" cy="256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01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268224" y="963169"/>
            <a:ext cx="8656319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fr-FR"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B2EFED-11C3-324A-B583-EF8845945BD3}"/>
              </a:ext>
            </a:extLst>
          </p:cNvPr>
          <p:cNvSpPr txBox="1"/>
          <p:nvPr/>
        </p:nvSpPr>
        <p:spPr>
          <a:xfrm>
            <a:off x="268225" y="1560577"/>
            <a:ext cx="30845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fr-FR" dirty="0"/>
            </a:br>
            <a:r>
              <a:rPr lang="fr-FR" dirty="0"/>
              <a:t>Musée d’Art Islamique + Balade chez les artisans du patchwork (</a:t>
            </a:r>
            <a:r>
              <a:rPr lang="fr-FR" dirty="0" err="1"/>
              <a:t>Khayameyat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br>
              <a:rPr lang="fr-FR" dirty="0"/>
            </a:br>
            <a:endParaRPr lang="fr-FR" dirty="0"/>
          </a:p>
          <a:p>
            <a:endParaRPr lang="fr-FR" dirty="0"/>
          </a:p>
          <a:p>
            <a:r>
              <a:rPr lang="fr-FR" dirty="0"/>
              <a:t>Musée des Carrosses Royaux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br>
              <a:rPr lang="fr-FR" dirty="0"/>
            </a:br>
            <a:r>
              <a:rPr lang="fr-FR" dirty="0"/>
              <a:t>Déjeuner de clôture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BDAC21-17E6-9745-812C-1DC98C7D5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072" y="1560577"/>
            <a:ext cx="3279648" cy="18448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C58028-8BC1-3C4F-9158-8EE42A831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896" y="3429601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68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2022-2023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307072" y="1125474"/>
            <a:ext cx="8666239" cy="553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190500">
              <a:buClr>
                <a:schemeClr val="dk1"/>
              </a:buClr>
              <a:buSzPts val="2200"/>
            </a:pPr>
            <a:r>
              <a:rPr lang="fr-FR" sz="2000" u="sng" dirty="0"/>
              <a:t>Hors Cycle </a:t>
            </a:r>
            <a:r>
              <a:rPr lang="fr-FR" dirty="0"/>
              <a:t>: </a:t>
            </a:r>
          </a:p>
          <a:p>
            <a:pPr marL="342900" indent="-190500">
              <a:buClr>
                <a:schemeClr val="dk1"/>
              </a:buClr>
              <a:buSzPts val="2200"/>
            </a:pPr>
            <a:endParaRPr lang="fr-FR"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4 octobre : Institut Dominicain des Etudes Orientales avec le frère Emmanuel PISANI</a:t>
            </a: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fr-FR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Novembre :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Maison de Sadat </a:t>
            </a:r>
            <a:r>
              <a:rPr lang="fr-F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et Musée de Mr et Mme Mahmoud KHALIL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	Musée de tableaux Impressionnistes :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	Manet, Monet, </a:t>
            </a:r>
            <a:r>
              <a:rPr lang="fr-FR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Pissaro</a:t>
            </a:r>
            <a:r>
              <a:rPr lang="fr-F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Gauguin …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			et de sculptures Rodin .. 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9D2085-C30E-1643-8F98-1DD883097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153" y="1906674"/>
            <a:ext cx="4293871" cy="24153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923425-D403-414D-B1B2-2C4C4C486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048" y="4742761"/>
            <a:ext cx="2852928" cy="16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9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2022-2023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307072" y="1125474"/>
            <a:ext cx="8666239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190500">
              <a:buClr>
                <a:schemeClr val="dk1"/>
              </a:buClr>
              <a:buSzPts val="2200"/>
            </a:pPr>
            <a:r>
              <a:rPr lang="fr-FR" sz="2000" u="sng" dirty="0"/>
              <a:t>Hors Cycle </a:t>
            </a:r>
            <a:r>
              <a:rPr lang="fr-FR" dirty="0"/>
              <a:t>: </a:t>
            </a:r>
          </a:p>
          <a:p>
            <a:pPr marL="342900" indent="-190500">
              <a:buClr>
                <a:schemeClr val="dk1"/>
              </a:buClr>
              <a:buSzPts val="2200"/>
            </a:pPr>
            <a:endParaRPr lang="fr-FR"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Décembre :                                                                                           (Garden City)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étude des civilisations en Egypte de la préhistoire à nos jours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Fouilles sur tout le territoire Egyptien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Une Bibliothèque, des labos de restauration, de datation .. Une imprimerie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mars 2023 : Musée MOKTAR et la Tour du Caire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EDB6F5F-648D-1A40-AD84-36295F21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288" y="1597152"/>
            <a:ext cx="3589867" cy="2019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FF4972-ED03-A446-8C18-2DD821822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20" y="4915411"/>
            <a:ext cx="1665895" cy="16658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BA1A11-8D8B-2142-B3E2-66F97A537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892" y="4657679"/>
            <a:ext cx="1582251" cy="15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3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2022-2023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304800" y="1113282"/>
            <a:ext cx="8668511" cy="4694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190500">
              <a:buClr>
                <a:schemeClr val="dk1"/>
              </a:buClr>
              <a:buSzPts val="2200"/>
            </a:pPr>
            <a:r>
              <a:rPr lang="fr-FR" sz="2000" u="sng" dirty="0"/>
              <a:t>Hors Cycle </a:t>
            </a:r>
            <a:r>
              <a:rPr lang="fr-FR" dirty="0"/>
              <a:t>: </a:t>
            </a:r>
          </a:p>
          <a:p>
            <a:pPr marL="342900" indent="-190500">
              <a:buClr>
                <a:schemeClr val="dk1"/>
              </a:buClr>
              <a:buSzPts val="2200"/>
            </a:pPr>
            <a:endParaRPr lang="fr-FR"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avril : Avec la Fondation Aga Khan, visite en voiturette du quartier Al </a:t>
            </a:r>
            <a:r>
              <a:rPr lang="fr-F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Darb</a:t>
            </a: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Ahmar et de la Mosquée bleue </a:t>
            </a: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mai : Quartier </a:t>
            </a:r>
            <a:r>
              <a:rPr lang="fr-F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Helwan</a:t>
            </a: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Maison du roi FAROUK 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et jardins japonais </a:t>
            </a: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1736FD-188C-6D4F-87F8-472ED7C13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257" y="1951651"/>
            <a:ext cx="2706624" cy="180148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8E144F1-8409-7C4D-91BF-426BA5DA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064" y="3753138"/>
            <a:ext cx="2755392" cy="20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90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2022-2023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304800" y="987553"/>
            <a:ext cx="7339584" cy="5663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190500">
              <a:buClr>
                <a:schemeClr val="dk1"/>
              </a:buClr>
              <a:buSzPts val="2200"/>
            </a:pPr>
            <a:r>
              <a:rPr lang="fr-FR" sz="1600" b="1" dirty="0"/>
              <a:t>Hors Cycle à programmer </a:t>
            </a:r>
            <a:r>
              <a:rPr lang="fr-FR" dirty="0"/>
              <a:t>: </a:t>
            </a:r>
          </a:p>
          <a:p>
            <a:pPr marL="342900" indent="-190500">
              <a:buClr>
                <a:schemeClr val="dk1"/>
              </a:buClr>
              <a:buSzPts val="2200"/>
            </a:pPr>
            <a:endParaRPr lang="fr-FR" dirty="0"/>
          </a:p>
          <a:p>
            <a:pPr marL="342900" indent="-190500">
              <a:buClr>
                <a:schemeClr val="dk1"/>
              </a:buClr>
              <a:buSzPts val="2200"/>
            </a:pPr>
            <a:r>
              <a:rPr lang="fr-FR" dirty="0"/>
              <a:t>Centre Culturel WISSA WASSEF. (</a:t>
            </a:r>
            <a:r>
              <a:rPr lang="fr-FR" dirty="0" err="1"/>
              <a:t>Ramses</a:t>
            </a:r>
            <a:r>
              <a:rPr lang="fr-FR" dirty="0"/>
              <a:t> </a:t>
            </a:r>
            <a:r>
              <a:rPr lang="fr-FR" dirty="0" err="1"/>
              <a:t>Wissa</a:t>
            </a:r>
            <a:r>
              <a:rPr lang="fr-FR" dirty="0"/>
              <a:t> </a:t>
            </a:r>
            <a:r>
              <a:rPr lang="fr-FR" dirty="0" err="1"/>
              <a:t>Wassef</a:t>
            </a:r>
            <a:r>
              <a:rPr lang="fr-FR" dirty="0"/>
              <a:t> Art Center) et HARANEYA Musée ADAM HENEIN et artisan AMMAR CHIHA (sculpteur)</a:t>
            </a:r>
            <a:endParaRPr lang="fr-FR" sz="1600"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Palais ABEDIN</a:t>
            </a:r>
          </a:p>
          <a:p>
            <a:pPr marL="285750" lvl="0" indent="-184150">
              <a:buSzPts val="1600"/>
            </a:pPr>
            <a:r>
              <a:rPr lang="fr-FR" sz="1600" dirty="0"/>
              <a:t>Visite exceptionnelle</a:t>
            </a:r>
          </a:p>
          <a:p>
            <a:pPr marL="285750" lvl="0" indent="-184150">
              <a:buSzPts val="1600"/>
            </a:pPr>
            <a:r>
              <a:rPr lang="fr-FR" sz="1600" dirty="0"/>
              <a:t> - 10 personnes minimum</a:t>
            </a: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1C8C66-53DD-884A-B585-922CA04FD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791" y="1957411"/>
            <a:ext cx="4315968" cy="24277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6BB2B8-64F1-9E47-B6BC-85AD67BCE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24" y="4453301"/>
            <a:ext cx="4521200" cy="1803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17A42ED-D374-1344-B214-E96469E93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680" y="4740516"/>
            <a:ext cx="2401824" cy="17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91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2022-2023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304800" y="987553"/>
            <a:ext cx="6596063" cy="4985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190500">
              <a:buClr>
                <a:schemeClr val="dk1"/>
              </a:buClr>
              <a:buSzPts val="2200"/>
            </a:pPr>
            <a:r>
              <a:rPr lang="fr-FR" sz="1600" b="1" dirty="0"/>
              <a:t>Hors Cycle à programmer </a:t>
            </a:r>
            <a:r>
              <a:rPr lang="fr-FR" dirty="0"/>
              <a:t>: </a:t>
            </a:r>
          </a:p>
          <a:p>
            <a:pPr marL="342900" indent="-190500">
              <a:buClr>
                <a:schemeClr val="dk1"/>
              </a:buClr>
              <a:buSzPts val="2200"/>
            </a:pPr>
            <a:endParaRPr lang="fr-FR"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Palais AISHA FAHMI</a:t>
            </a: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fr-FR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AFE2D78-B0E1-5A42-8F84-6B4599A67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63" y="1841500"/>
            <a:ext cx="3492500" cy="23241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66CC70-41E1-2C4F-A981-162A3BB81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300" y="1841500"/>
            <a:ext cx="2565400" cy="3175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DD3850-2AF3-0E4A-BEBD-B647FF926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026" y="3294464"/>
            <a:ext cx="3863974" cy="25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37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 txBox="1">
            <a:spLocks noGrp="1"/>
          </p:cNvSpPr>
          <p:nvPr>
            <p:ph type="subTitle" idx="1"/>
          </p:nvPr>
        </p:nvSpPr>
        <p:spPr>
          <a:xfrm>
            <a:off x="1227575" y="115118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fr-FR" sz="3600">
                <a:solidFill>
                  <a:schemeClr val="lt1"/>
                </a:solidFill>
              </a:rPr>
              <a:t>Ordre du jour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899432" y="1980743"/>
            <a:ext cx="7865700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buSzPts val="1800"/>
              <a:buFont typeface="Arial"/>
              <a:buChar char="•"/>
            </a:pPr>
            <a:r>
              <a:rPr lang="fr-FR" sz="1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10:00 : Café d’accueil</a:t>
            </a:r>
            <a:endParaRPr sz="1800" b="1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lvl="0" indent="-285750">
              <a:buSzPts val="1800"/>
              <a:buFont typeface="Arial"/>
              <a:buNone/>
            </a:pPr>
            <a:endParaRPr sz="16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lvl="0" indent="-285750">
              <a:buSzPts val="1800"/>
              <a:buFont typeface="Arial"/>
              <a:buChar char="•"/>
            </a:pPr>
            <a:r>
              <a:rPr lang="fr-FR" sz="1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10:30 : Présentation de l’activité « SORTIE WEEK-END » par Louise </a:t>
            </a:r>
            <a:endParaRPr sz="1800" b="1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lvl="0" indent="-285750">
              <a:buSzPts val="1800"/>
              <a:buFont typeface="Arial"/>
              <a:buNone/>
            </a:pPr>
            <a:endParaRPr sz="16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lvl="0" indent="-285750">
              <a:buSzPts val="1800"/>
              <a:buFont typeface="Arial"/>
              <a:buChar char="•"/>
            </a:pPr>
            <a:r>
              <a:rPr lang="fr-FR" sz="1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11:00 : Présentation de l’activité Visites Culturelles</a:t>
            </a:r>
          </a:p>
          <a:p>
            <a:pPr marL="285750" lvl="0" indent="-285750">
              <a:buSzPts val="1800"/>
            </a:pPr>
            <a:r>
              <a:rPr lang="fr-FR" sz="1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Les recommandations</a:t>
            </a:r>
          </a:p>
          <a:p>
            <a:pPr marL="285750" lvl="0" indent="-285750">
              <a:buSzPts val="1800"/>
            </a:pPr>
            <a:r>
              <a:rPr lang="fr-FR" sz="1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Le programme par notre guide NIHAL</a:t>
            </a:r>
          </a:p>
          <a:p>
            <a:pPr marL="285750" lvl="0" indent="-285750">
              <a:buSzPts val="1800"/>
              <a:buNone/>
            </a:pPr>
            <a:endParaRPr sz="1600" b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lvl="0" indent="-285750">
              <a:buSzPts val="1800"/>
              <a:buFont typeface="Arial"/>
              <a:buChar char="•"/>
            </a:pPr>
            <a:r>
              <a:rPr lang="fr-FR" sz="18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11:30 : Echanges</a:t>
            </a:r>
            <a:endParaRPr sz="1800" b="1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 txBox="1">
            <a:spLocks noGrp="1"/>
          </p:cNvSpPr>
          <p:nvPr>
            <p:ph type="subTitle" idx="1"/>
          </p:nvPr>
        </p:nvSpPr>
        <p:spPr>
          <a:xfrm>
            <a:off x="1870513" y="143693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: qui sommes nous ? </a:t>
            </a:r>
            <a:endParaRPr sz="3600" dirty="0"/>
          </a:p>
        </p:txBody>
      </p:sp>
      <p:sp>
        <p:nvSpPr>
          <p:cNvPr id="104" name="Google Shape;104;p9"/>
          <p:cNvSpPr/>
          <p:nvPr/>
        </p:nvSpPr>
        <p:spPr>
          <a:xfrm>
            <a:off x="459750" y="1103900"/>
            <a:ext cx="8257530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Sorties FAMILLE du week-end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fr-FR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buClr>
                <a:schemeClr val="dk1"/>
              </a:buClr>
              <a:buSzPts val="1600"/>
            </a:pPr>
            <a:r>
              <a:rPr lang="fr-F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	                        LOUISE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endParaRPr dirty="0"/>
          </a:p>
          <a:p>
            <a:pPr marL="3429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endParaRPr lang="fr-FR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endParaRPr lang="fr-FR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Visites Culturelles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endParaRPr lang="fr-FR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endParaRPr lang="fr-FR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endParaRPr lang="fr-FR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endParaRPr lang="fr-FR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fr-FR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600"/>
            </a:pPr>
            <a:r>
              <a:rPr lang="fr-F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	</a:t>
            </a:r>
          </a:p>
          <a:p>
            <a:pPr lvl="0">
              <a:buClr>
                <a:schemeClr val="dk1"/>
              </a:buClr>
              <a:buSzPts val="1600"/>
            </a:pPr>
            <a:r>
              <a:rPr lang="fr-F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lvl="0">
              <a:buClr>
                <a:schemeClr val="dk1"/>
              </a:buClr>
              <a:buSzPts val="1600"/>
            </a:pPr>
            <a:r>
              <a:rPr lang="fr-FR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</a:t>
            </a:r>
          </a:p>
          <a:p>
            <a:pPr lvl="0">
              <a:buClr>
                <a:schemeClr val="dk1"/>
              </a:buClr>
              <a:buSzPts val="1600"/>
            </a:pPr>
            <a:r>
              <a:rPr lang="fr-FR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ADAF8A-B23A-1F44-B826-DBB33B48A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902" y="3412025"/>
            <a:ext cx="1054036" cy="14114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2C2D51-0537-814E-9131-7760ABE8B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719" y="3735369"/>
            <a:ext cx="993777" cy="18726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1C0E315-E298-6345-8365-BB79D15AC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712" y="4788920"/>
            <a:ext cx="1029421" cy="136879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F5F7593-E26E-664E-BA8A-37A936AC2AAE}"/>
              </a:ext>
            </a:extLst>
          </p:cNvPr>
          <p:cNvSpPr txBox="1"/>
          <p:nvPr/>
        </p:nvSpPr>
        <p:spPr>
          <a:xfrm>
            <a:off x="2303538" y="4363940"/>
            <a:ext cx="812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AGNES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0C5E18-DC3F-0C4C-A562-DD27C7F036F2}"/>
              </a:ext>
            </a:extLst>
          </p:cNvPr>
          <p:cNvSpPr txBox="1"/>
          <p:nvPr/>
        </p:nvSpPr>
        <p:spPr>
          <a:xfrm>
            <a:off x="3368700" y="5165538"/>
            <a:ext cx="7212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dk1"/>
              </a:buClr>
              <a:buSzPts val="1600"/>
            </a:pPr>
            <a:r>
              <a:rPr lang="fr-FR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LYNDA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D82ECB-EAA7-BE49-935C-1BD2CFF6EE56}"/>
              </a:ext>
            </a:extLst>
          </p:cNvPr>
          <p:cNvSpPr txBox="1"/>
          <p:nvPr/>
        </p:nvSpPr>
        <p:spPr>
          <a:xfrm>
            <a:off x="3974142" y="5904644"/>
            <a:ext cx="1071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FRANCOISE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935FA9-7555-E443-896D-CD9D2F70D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06" y="1750210"/>
            <a:ext cx="1459427" cy="10806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0" y="86542"/>
            <a:ext cx="6927343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2022-2023</a:t>
            </a:r>
            <a:endParaRPr sz="3600" dirty="0"/>
          </a:p>
        </p:txBody>
      </p:sp>
      <p:sp>
        <p:nvSpPr>
          <p:cNvPr id="114" name="Google Shape;114;p1"/>
          <p:cNvSpPr txBox="1"/>
          <p:nvPr/>
        </p:nvSpPr>
        <p:spPr>
          <a:xfrm>
            <a:off x="307072" y="1421112"/>
            <a:ext cx="8529856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/>
            <a:r>
              <a:rPr lang="fr-FR" sz="1800" b="1" dirty="0"/>
              <a:t>Tous les mardis matin, à l’exception de la période des vacances scolaires, nous vous invitons à participer aux visites guidées du Caire et ses environs de l’antiquité à nos jours.</a:t>
            </a:r>
          </a:p>
          <a:p>
            <a:pPr marL="12700" lvl="0"/>
            <a:endParaRPr lang="fr-FR" sz="1800" b="1" dirty="0"/>
          </a:p>
          <a:p>
            <a:pPr marL="12700" lvl="0"/>
            <a:r>
              <a:rPr lang="fr-FR" sz="1800" dirty="0"/>
              <a:t>Le programme annuel des visites culturelles est divisé en 3 phases  </a:t>
            </a:r>
          </a:p>
          <a:p>
            <a:pPr marL="12700" lvl="0"/>
            <a:r>
              <a:rPr lang="fr-FR" sz="1800" dirty="0"/>
              <a:t>	Égypte Pharaonique, </a:t>
            </a:r>
          </a:p>
          <a:p>
            <a:pPr marL="12700" lvl="0"/>
            <a:r>
              <a:rPr lang="fr-FR" sz="1800" dirty="0"/>
              <a:t>	Égypte Copte et </a:t>
            </a:r>
          </a:p>
          <a:p>
            <a:pPr marL="12700" lvl="0"/>
            <a:r>
              <a:rPr lang="fr-FR" sz="1800" dirty="0"/>
              <a:t>	Égypte Islamique</a:t>
            </a:r>
          </a:p>
          <a:p>
            <a:pPr marL="12700" lvl="0"/>
            <a:r>
              <a:rPr lang="fr-FR" sz="1800" dirty="0"/>
              <a:t>Une fois par mois, une visite insolite hors thème.</a:t>
            </a:r>
          </a:p>
          <a:p>
            <a:pPr marL="12700" lvl="0"/>
            <a:endParaRPr lang="fr-FR" sz="1800" dirty="0"/>
          </a:p>
          <a:p>
            <a:pPr marL="12700" lvl="0"/>
            <a:r>
              <a:rPr lang="fr-FR" sz="1800" dirty="0"/>
              <a:t>Vous trouverez cette présentation et à titre indicatif la liste chronologique des visites avec leurs dates </a:t>
            </a:r>
            <a:br>
              <a:rPr lang="fr-FR" sz="1800" dirty="0"/>
            </a:b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"/>
            <a:endParaRPr lang="fr-FR"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0" y="86542"/>
            <a:ext cx="6927343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2022-2023</a:t>
            </a:r>
            <a:endParaRPr sz="3600" dirty="0"/>
          </a:p>
        </p:txBody>
      </p:sp>
      <p:sp>
        <p:nvSpPr>
          <p:cNvPr id="114" name="Google Shape;114;p1"/>
          <p:cNvSpPr txBox="1"/>
          <p:nvPr/>
        </p:nvSpPr>
        <p:spPr>
          <a:xfrm>
            <a:off x="307072" y="872472"/>
            <a:ext cx="8529856" cy="612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Les Inscriptions</a:t>
            </a: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12700"/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se font </a:t>
            </a:r>
            <a:r>
              <a:rPr lang="fr-FR" sz="1800" b="1" dirty="0">
                <a:latin typeface="Calibri"/>
                <a:ea typeface="Calibri"/>
                <a:cs typeface="Calibri"/>
                <a:sym typeface="Calibri"/>
              </a:rPr>
              <a:t>sur le site de Caire Accueil </a:t>
            </a:r>
          </a:p>
          <a:p>
            <a:pPr marL="12700"/>
            <a:r>
              <a:rPr lang="fr-FR" sz="1800" b="1" dirty="0"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12700"/>
            <a:r>
              <a:rPr lang="fr-FR" sz="1800" b="1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Les visites sont payantes : </a:t>
            </a:r>
          </a:p>
          <a:p>
            <a:pPr marL="12700"/>
            <a:r>
              <a:rPr lang="fr-FR" sz="1800" dirty="0">
                <a:latin typeface="Calibri"/>
                <a:cs typeface="Calibri"/>
                <a:sym typeface="Calibri"/>
              </a:rPr>
              <a:t>		</a:t>
            </a:r>
            <a:r>
              <a:rPr lang="fr-FR" dirty="0"/>
              <a:t>Adhérent : 250 EGP (125 EGP pour les enfants de plus de 6 ans) </a:t>
            </a:r>
          </a:p>
          <a:p>
            <a:pPr marL="12700"/>
            <a:r>
              <a:rPr lang="fr-FR" dirty="0"/>
              <a:t>		Non-adhérent 350 EGP </a:t>
            </a:r>
          </a:p>
          <a:p>
            <a:pPr marL="12700"/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600" i="1" dirty="0">
                <a:latin typeface="Calibri"/>
                <a:ea typeface="Calibri"/>
                <a:cs typeface="Calibri"/>
                <a:sym typeface="Calibri"/>
              </a:rPr>
              <a:t>cette participation couvre les frais de guide, la location du BUS et les audio-guides</a:t>
            </a:r>
          </a:p>
          <a:p>
            <a:pPr marL="12700"/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Les entrées sur les sites et musées ne sont pas comprises dans ce prix</a:t>
            </a:r>
          </a:p>
          <a:p>
            <a:pPr marL="12700"/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Le n</a:t>
            </a:r>
            <a:r>
              <a:rPr lang="fr-FR" sz="1800" dirty="0">
                <a:latin typeface="Calibri"/>
                <a:cs typeface="Calibri"/>
              </a:rPr>
              <a:t>ombre de participant(e)s est de :  </a:t>
            </a:r>
            <a:r>
              <a:rPr lang="fr-FR" sz="1800" b="1" dirty="0">
                <a:latin typeface="Calibri"/>
                <a:cs typeface="Calibri"/>
              </a:rPr>
              <a:t>25 </a:t>
            </a:r>
            <a:r>
              <a:rPr lang="fr-FR" sz="1800" dirty="0">
                <a:latin typeface="Calibri"/>
                <a:cs typeface="Calibri"/>
              </a:rPr>
              <a:t>au maximum</a:t>
            </a:r>
          </a:p>
          <a:p>
            <a:pPr marL="12700"/>
            <a:r>
              <a:rPr lang="fr-FR" sz="1800" dirty="0"/>
              <a:t>	Le nombre de places en liste d'attente est de :  </a:t>
            </a:r>
            <a:r>
              <a:rPr lang="fr-FR" sz="1800" b="1" dirty="0"/>
              <a:t>5</a:t>
            </a:r>
            <a:endParaRPr lang="fr-FR" sz="1800" dirty="0"/>
          </a:p>
          <a:p>
            <a:pPr marL="12700"/>
            <a:endParaRPr lang="fr-FR" sz="1800" dirty="0">
              <a:latin typeface="Calibri"/>
              <a:ea typeface="Calibri"/>
              <a:cs typeface="Calibri"/>
              <a:sym typeface="Calibri"/>
            </a:endParaRPr>
          </a:p>
          <a:p>
            <a:pPr marL="12700"/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Sont possible jusqu’au </a:t>
            </a:r>
            <a:r>
              <a:rPr lang="fr-FR" sz="1800" b="1" dirty="0">
                <a:latin typeface="Calibri"/>
                <a:ea typeface="Calibri"/>
                <a:cs typeface="Calibri"/>
                <a:sym typeface="Calibri"/>
              </a:rPr>
              <a:t>samedi 19h </a:t>
            </a:r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précédant la visite</a:t>
            </a:r>
          </a:p>
          <a:p>
            <a:pPr marL="12700"/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Après votre validation de l’inscription vous devez recevoir un </a:t>
            </a:r>
            <a:r>
              <a:rPr lang="fr-FR" sz="1800" b="1" dirty="0">
                <a:latin typeface="Calibri"/>
                <a:ea typeface="Calibri"/>
                <a:cs typeface="Calibri"/>
                <a:sym typeface="Calibri"/>
              </a:rPr>
              <a:t>mail de </a:t>
            </a:r>
          </a:p>
          <a:p>
            <a:pPr marL="12700"/>
            <a:r>
              <a:rPr lang="fr-FR" sz="1800" b="1" dirty="0">
                <a:latin typeface="Calibri"/>
                <a:ea typeface="Calibri"/>
                <a:cs typeface="Calibri"/>
                <a:sym typeface="Calibri"/>
              </a:rPr>
              <a:t>	confirmation </a:t>
            </a:r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« vous vous êtes inscrites au rendez-vous … »</a:t>
            </a:r>
          </a:p>
          <a:p>
            <a:pPr marL="12700"/>
            <a:endParaRPr lang="fr-FR" sz="1800" dirty="0">
              <a:latin typeface="Calibri"/>
              <a:ea typeface="Calibri"/>
              <a:cs typeface="Calibri"/>
              <a:sym typeface="Calibri"/>
            </a:endParaRPr>
          </a:p>
          <a:p>
            <a:pPr marL="12700"/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Une « Feuille de route » est envoyée le dimanche matin précédant la visite</a:t>
            </a:r>
          </a:p>
          <a:p>
            <a:pPr marL="12700"/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Elle précise le lieu du RDV et vous rappelle les heures d’arrivées</a:t>
            </a:r>
          </a:p>
          <a:p>
            <a:pPr marL="12700"/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	En général 8H-13H mais attention aux 2  visites avec repas</a:t>
            </a:r>
          </a:p>
          <a:p>
            <a:pPr marL="12700"/>
            <a:endParaRPr lang="fr-FR" sz="180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800" dirty="0"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12700"/>
            <a:endParaRPr lang="fr-FR" sz="18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02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0" y="86542"/>
            <a:ext cx="6927343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2022-2023</a:t>
            </a:r>
            <a:endParaRPr sz="3600" dirty="0"/>
          </a:p>
        </p:txBody>
      </p:sp>
      <p:sp>
        <p:nvSpPr>
          <p:cNvPr id="114" name="Google Shape;114;p1"/>
          <p:cNvSpPr txBox="1"/>
          <p:nvPr/>
        </p:nvSpPr>
        <p:spPr>
          <a:xfrm>
            <a:off x="307072" y="982200"/>
            <a:ext cx="8529856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/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Les recommandations</a:t>
            </a:r>
          </a:p>
          <a:p>
            <a:pPr marL="12700"/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S’identifier dans l’onglet « ADHERENT » en haut à droite</a:t>
            </a: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Utiliser l’onglet « MENU » pour sélectionner votre visite</a:t>
            </a:r>
          </a:p>
          <a:p>
            <a:pPr marL="12700" lvl="0"/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* inutile de cliquer sur « FORMULAIRE D’INSCRIPTION » </a:t>
            </a:r>
          </a:p>
          <a:p>
            <a:pPr marL="12700" lvl="0"/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	(le formulaire vient plus bas)</a:t>
            </a: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Dans l’inscription NE PAS OUBLIER de renseigner :</a:t>
            </a:r>
          </a:p>
          <a:p>
            <a:pPr marL="12700" lvl="1"/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* Les noms et prénoms des accompagnants (pour la sécurité Egyptienne)</a:t>
            </a:r>
          </a:p>
          <a:p>
            <a:pPr marL="12700" lvl="1"/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* Dans le cadre « 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Votre message pour le Responsable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 » :</a:t>
            </a:r>
          </a:p>
          <a:p>
            <a:pPr marL="12700" lvl="1"/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   mettre </a:t>
            </a:r>
            <a:r>
              <a:rPr lang="fr-F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ou </a:t>
            </a:r>
            <a:r>
              <a:rPr lang="fr-F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 Individuel</a:t>
            </a:r>
          </a:p>
          <a:p>
            <a:pPr marL="12700" lvl="1"/>
            <a:r>
              <a:rPr lang="fr-FR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si aucune indication nous sommes obligées de vous appeler</a:t>
            </a: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Signaler aussi votre N° de téléphone Egyptien si à l’inscription Caire Accueil vous avez fourni votre N° de téléphone Français (utilisé pour vous contacter en cas de retard au Bus ou au lieu de RDV pour celles ou ceux qui viennent en transport individuel)</a:t>
            </a: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Les désinscriptions sont possibles sur le site dans l’activité jusqu’au samedi 19h précédant la visite, au delà une participation de 100LE est demandé</a:t>
            </a:r>
          </a:p>
          <a:p>
            <a:pPr marL="12700" lvl="1"/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	téléphoner ou envoyer un </a:t>
            </a:r>
            <a:r>
              <a:rPr lang="fr-FR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whatsapp</a:t>
            </a: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  (surtout à la dernière minute)</a:t>
            </a:r>
          </a:p>
          <a:p>
            <a:pPr marL="298450" lvl="1" indent="-285750">
              <a:buFont typeface="Wingdings" pitchFamily="2" charset="2"/>
              <a:buChar char="v"/>
            </a:pPr>
            <a:r>
              <a:rPr lang="fr-FR" sz="1800" dirty="0">
                <a:latin typeface="Calibri" panose="020F0502020204030204" pitchFamily="34" charset="0"/>
                <a:cs typeface="Calibri" panose="020F0502020204030204" pitchFamily="34" charset="0"/>
              </a:rPr>
              <a:t>L’inscription FAMILLE de Caire Accueil concerne uniquement le couple et les enfants (moins de 18 ans) vivants en EGYPTE</a:t>
            </a:r>
          </a:p>
        </p:txBody>
      </p:sp>
    </p:spTree>
    <p:extLst>
      <p:ext uri="{BB962C8B-B14F-4D97-AF65-F5344CB8AC3E}">
        <p14:creationId xmlns:p14="http://schemas.microsoft.com/office/powerpoint/2010/main" val="52802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2022-2023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307072" y="1060705"/>
            <a:ext cx="8678431" cy="557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600" b="1" dirty="0"/>
              <a:t>Le 27 septembre </a:t>
            </a:r>
            <a:r>
              <a:rPr lang="fr-FR" sz="1600" dirty="0"/>
              <a:t> : Introduction au Programme : </a:t>
            </a:r>
          </a:p>
          <a:p>
            <a:r>
              <a:rPr lang="fr-FR" sz="1600" dirty="0"/>
              <a:t>Le Musée National de la Civilisation Egyptienne (NMEC)</a:t>
            </a:r>
          </a:p>
          <a:p>
            <a:endParaRPr lang="fr-FR" sz="1600" dirty="0"/>
          </a:p>
          <a:p>
            <a:endParaRPr lang="fr-FR" sz="1600" b="1" dirty="0"/>
          </a:p>
          <a:p>
            <a:endParaRPr lang="fr-FR" sz="1600" b="1" dirty="0"/>
          </a:p>
          <a:p>
            <a:endParaRPr lang="fr-FR" sz="1600" b="1" dirty="0"/>
          </a:p>
          <a:p>
            <a:r>
              <a:rPr lang="fr-FR" sz="1800" b="1" dirty="0"/>
              <a:t>Période de l’Egypte Pharaonique : </a:t>
            </a:r>
          </a:p>
          <a:p>
            <a:endParaRPr lang="fr-FR" sz="1800" dirty="0"/>
          </a:p>
          <a:p>
            <a:r>
              <a:rPr lang="fr-FR" sz="1600" dirty="0"/>
              <a:t>La </a:t>
            </a:r>
            <a:r>
              <a:rPr lang="fr-FR" sz="1600" b="1" dirty="0"/>
              <a:t>Nécropole de SAQQARAH </a:t>
            </a:r>
            <a:r>
              <a:rPr lang="fr-FR" sz="1600" dirty="0"/>
              <a:t>et visite du MUSEE DE MEMPHIS</a:t>
            </a:r>
          </a:p>
          <a:p>
            <a:r>
              <a:rPr lang="fr-FR" sz="1600" dirty="0"/>
              <a:t>3 visites sont organisées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« la première pyramide à degré du pharaon Djoser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 Mastaba de MEHOU, La Tombe des deux frères, La tombe de MAYA et Horemheb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Serapeum, Mastaba de TY et Pyramide de TETI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Un repas chez l’habitant</a:t>
            </a:r>
            <a:r>
              <a:rPr lang="fr-FR" sz="1600" dirty="0">
                <a:solidFill>
                  <a:srgbClr val="FF0000"/>
                </a:solidFill>
              </a:rPr>
              <a:t>*</a:t>
            </a:r>
            <a:r>
              <a:rPr lang="fr-FR" sz="1600" dirty="0"/>
              <a:t> lors de la dernière visite</a:t>
            </a:r>
          </a:p>
          <a:p>
            <a:br>
              <a:rPr lang="fr-FR" sz="1600" dirty="0"/>
            </a:b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1CFF29-9992-9E42-B79D-EC0049C5C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167" y="1060705"/>
            <a:ext cx="3450336" cy="11724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F10289-6B09-A041-9E98-60E3786C3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368" y="4175734"/>
            <a:ext cx="3267456" cy="18379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D56819-7298-AA4C-B487-82009A057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199" y="4606908"/>
            <a:ext cx="2999714" cy="168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11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2022-2023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307073" y="1036321"/>
            <a:ext cx="5435360" cy="62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600" dirty="0"/>
              <a:t>DASHUR, la Pyramide rhomboïdale, la Pyramide rouge.</a:t>
            </a:r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MUSEE EGYPTIEN ANCIEN EMPIRE et ses trésors insolites - Place TARHIR</a:t>
            </a:r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Les PYRAMIDES DE GIZEH </a:t>
            </a:r>
          </a:p>
          <a:p>
            <a:r>
              <a:rPr lang="fr-FR" sz="1600" dirty="0"/>
              <a:t>	et le SPHINX</a:t>
            </a: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C6C3F6-D409-4944-875E-4C2797A29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944" y="1399794"/>
            <a:ext cx="3621024" cy="20368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AA14BF-63A0-B34F-BC9B-ECAFF38EE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407" y="3800093"/>
            <a:ext cx="2292097" cy="12893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92D6CD-87C5-A84E-9A38-3C9D850C9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504" y="4727448"/>
            <a:ext cx="3072384" cy="17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3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subTitle" idx="1"/>
          </p:nvPr>
        </p:nvSpPr>
        <p:spPr>
          <a:xfrm>
            <a:off x="1570481" y="86542"/>
            <a:ext cx="6400800" cy="61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fr-FR" sz="3600" dirty="0">
                <a:solidFill>
                  <a:schemeClr val="lt1"/>
                </a:solidFill>
              </a:rPr>
              <a:t>Les Visites Culturelles 2023</a:t>
            </a:r>
            <a:endParaRPr sz="3600" dirty="0"/>
          </a:p>
        </p:txBody>
      </p:sp>
      <p:sp>
        <p:nvSpPr>
          <p:cNvPr id="112" name="Google Shape;112;p1"/>
          <p:cNvSpPr/>
          <p:nvPr/>
        </p:nvSpPr>
        <p:spPr>
          <a:xfrm>
            <a:off x="307072" y="1036321"/>
            <a:ext cx="8617471" cy="569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fr-FR" sz="1800" dirty="0"/>
          </a:p>
          <a:p>
            <a:r>
              <a:rPr lang="fr-FR" sz="1800" dirty="0"/>
              <a:t>Le GEM – Le nouveau Grand </a:t>
            </a:r>
            <a:r>
              <a:rPr lang="fr-FR" sz="1800" dirty="0" err="1"/>
              <a:t>Egyptian</a:t>
            </a:r>
            <a:r>
              <a:rPr lang="fr-FR" sz="1800" dirty="0"/>
              <a:t> Museum</a:t>
            </a:r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600" dirty="0"/>
          </a:p>
          <a:p>
            <a:br>
              <a:rPr lang="fr-FR" sz="1600" dirty="0"/>
            </a:b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fr-FR"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fr-FR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fr-FR"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fr-FR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fr-FR"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lang="fr-FR"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3D73AC6-EEB4-0240-B2AC-EB876DA94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" y="1828882"/>
            <a:ext cx="4108704" cy="41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4587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1142</Words>
  <Application>Microsoft Macintosh PowerPoint</Application>
  <PresentationFormat>Affichage à l'écran (4:3)</PresentationFormat>
  <Paragraphs>377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Noto Sans Symbols</vt:lpstr>
      <vt:lpstr>Wingdings</vt:lpstr>
      <vt:lpstr>Thème Office</vt:lpstr>
      <vt:lpstr>Les visites culturelles 2022-2023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Séminaire Caire Accueil 2022</dc:title>
  <cp:lastModifiedBy>Utilisateur Microsoft Office</cp:lastModifiedBy>
  <cp:revision>56</cp:revision>
  <dcterms:created xsi:type="dcterms:W3CDTF">2022-09-20T11:50:59Z</dcterms:created>
  <dcterms:modified xsi:type="dcterms:W3CDTF">2022-09-24T09:58:24Z</dcterms:modified>
</cp:coreProperties>
</file>